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88" r:id="rId3"/>
    <p:sldId id="257" r:id="rId4"/>
    <p:sldId id="289" r:id="rId5"/>
    <p:sldId id="2015" r:id="rId6"/>
    <p:sldId id="291" r:id="rId7"/>
    <p:sldId id="2016" r:id="rId8"/>
    <p:sldId id="341" r:id="rId9"/>
    <p:sldId id="2012" r:id="rId10"/>
    <p:sldId id="30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8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EDA67-AA19-43FA-9432-AA07065BDCA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08BCA-CE61-4EB0-8604-136BFB36BBC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7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24725B-F3FB-46DE-ACD0-EEA5F4317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3172212-0963-4C4D-BFA4-EAD2A0431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0CC1C4-6D15-4EB9-A802-19DBD4616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7424-63AB-4FF8-B099-1EC8D64872B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2B3C78-C39F-4D0A-A02A-34CBF654F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DB7D04-25D0-407F-AFD8-5643B3DD7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0C97-E549-458A-B7D4-5900A7D6864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7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BD7F50-C058-4B4E-B33D-D7CFB0664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380B7D9-A0EA-4C9B-B72C-146B01FBE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CA5B22-0594-479D-B7B7-B06317C01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7424-63AB-4FF8-B099-1EC8D64872B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4C0041-7E8A-4F75-8DCE-B279224B6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2BDA1D-4AA3-4325-B908-BF6A5F801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0C97-E549-458A-B7D4-5900A7D6864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5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DB731E9-1097-49E4-AD57-FDDECBA4B4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52FFB1F-125B-45F0-AE4B-2C048F845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0E60CF-EF72-4D6F-A062-D555B08EC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7424-63AB-4FF8-B099-1EC8D64872B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8D5867-77CB-4BBF-9B48-66A9B6905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DDC0F3-5A4E-428B-B0BC-5A44A1B8D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0C97-E549-458A-B7D4-5900A7D6864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82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ALV_Title_Box"/>
          <p:cNvSpPr>
            <a:spLocks noGrp="1" noChangeArrowheads="1"/>
          </p:cNvSpPr>
          <p:nvPr>
            <p:ph type="ctrTitle"/>
          </p:nvPr>
        </p:nvSpPr>
        <p:spPr>
          <a:xfrm>
            <a:off x="6400800" y="941832"/>
            <a:ext cx="5583936" cy="3044952"/>
          </a:xfrm>
        </p:spPr>
        <p:txBody>
          <a:bodyPr anchor="b"/>
          <a:lstStyle>
            <a:lvl1pPr algn="l">
              <a:defRPr sz="3400"/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92227" name="ALV_SubTitle_Box"/>
          <p:cNvSpPr>
            <a:spLocks noGrp="1" noChangeArrowheads="1"/>
          </p:cNvSpPr>
          <p:nvPr>
            <p:ph type="subTitle" idx="1"/>
          </p:nvPr>
        </p:nvSpPr>
        <p:spPr>
          <a:xfrm>
            <a:off x="6400800" y="4297680"/>
            <a:ext cx="5583936" cy="914400"/>
          </a:xfrm>
        </p:spPr>
        <p:txBody>
          <a:bodyPr/>
          <a:lstStyle>
            <a:lvl1pPr marL="0" indent="0" algn="l">
              <a:spcBef>
                <a:spcPct val="0"/>
              </a:spcBef>
              <a:buFont typeface="Wingdings" pitchFamily="2" charset="2"/>
              <a:buNone/>
              <a:defRPr sz="1600">
                <a:solidFill>
                  <a:srgbClr val="B2B2B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692228" name="ALV_TITLE_LINE"/>
          <p:cNvSpPr>
            <a:spLocks noChangeShapeType="1"/>
          </p:cNvSpPr>
          <p:nvPr/>
        </p:nvSpPr>
        <p:spPr bwMode="auto">
          <a:xfrm flipV="1">
            <a:off x="6516624" y="4314139"/>
            <a:ext cx="5675376" cy="4572"/>
          </a:xfrm>
          <a:prstGeom prst="line">
            <a:avLst/>
          </a:prstGeom>
          <a:noFill/>
          <a:ln w="2540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8C8C8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92230" name="ALV_Title_Tag"/>
          <p:cNvSpPr txBox="1">
            <a:spLocks noChangeArrowheads="1"/>
          </p:cNvSpPr>
          <p:nvPr/>
        </p:nvSpPr>
        <p:spPr bwMode="auto">
          <a:xfrm>
            <a:off x="6400800" y="6537960"/>
            <a:ext cx="5644896" cy="2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4" tIns="45678" rIns="91354" bIns="45678">
            <a:spAutoFit/>
          </a:bodyPr>
          <a:lstStyle/>
          <a:p>
            <a:pPr algn="l"/>
            <a:r>
              <a:rPr lang="en-US" sz="1000" dirty="0"/>
              <a:t>Copyright Autoliv, Inc. All Rights Reserved. / </a:t>
            </a:r>
            <a:r>
              <a:rPr lang="en-US" sz="1000" dirty="0">
                <a:solidFill>
                  <a:srgbClr val="0000FF"/>
                </a:solidFill>
              </a:rPr>
              <a:t>INTERNAL</a:t>
            </a:r>
          </a:p>
        </p:txBody>
      </p:sp>
      <p:pic>
        <p:nvPicPr>
          <p:cNvPr id="692232" name="ALV_Picture" descr="ALV-LogoSymb-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105" y="5413248"/>
            <a:ext cx="1198473" cy="99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4"/>
          <p:cNvSpPr>
            <a:spLocks noChangeShapeType="1"/>
          </p:cNvSpPr>
          <p:nvPr userDrawn="1"/>
        </p:nvSpPr>
        <p:spPr bwMode="auto">
          <a:xfrm flipV="1">
            <a:off x="6400801" y="4301066"/>
            <a:ext cx="5791200" cy="0"/>
          </a:xfrm>
          <a:prstGeom prst="line">
            <a:avLst/>
          </a:prstGeom>
          <a:noFill/>
          <a:ln w="25400">
            <a:solidFill>
              <a:srgbClr val="C8C8C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pic>
        <p:nvPicPr>
          <p:cNvPr id="3" name="Picture 2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20384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56902" y="944881"/>
            <a:ext cx="172328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470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upp 5"/>
          <p:cNvGrpSpPr/>
          <p:nvPr userDrawn="1"/>
        </p:nvGrpSpPr>
        <p:grpSpPr>
          <a:xfrm>
            <a:off x="11006892" y="274386"/>
            <a:ext cx="914400" cy="661373"/>
            <a:chOff x="531996" y="3050355"/>
            <a:chExt cx="1335364" cy="1335364"/>
          </a:xfrm>
        </p:grpSpPr>
        <p:sp>
          <p:nvSpPr>
            <p:cNvPr id="6" name="Ellips 2"/>
            <p:cNvSpPr/>
            <p:nvPr/>
          </p:nvSpPr>
          <p:spPr bwMode="auto">
            <a:xfrm>
              <a:off x="552450" y="3068960"/>
              <a:ext cx="1294457" cy="1294457"/>
            </a:xfrm>
            <a:prstGeom prst="ellipse">
              <a:avLst/>
            </a:prstGeom>
            <a:solidFill>
              <a:schemeClr val="bg1"/>
            </a:solidFill>
            <a:ln w="1270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7" name="Picture 4" descr="http://lifenet.alv.autoliv.int/LifeNet%20Asset%20Library/Pages/Autoliv_1P1P_RGB_HR_04-201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996" y="3050355"/>
              <a:ext cx="1335364" cy="133536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305881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C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upp 5"/>
          <p:cNvGrpSpPr/>
          <p:nvPr userDrawn="1"/>
        </p:nvGrpSpPr>
        <p:grpSpPr>
          <a:xfrm>
            <a:off x="11006892" y="274386"/>
            <a:ext cx="914400" cy="661373"/>
            <a:chOff x="531996" y="3050355"/>
            <a:chExt cx="1335364" cy="1335364"/>
          </a:xfrm>
        </p:grpSpPr>
        <p:sp>
          <p:nvSpPr>
            <p:cNvPr id="5" name="Ellips 2"/>
            <p:cNvSpPr/>
            <p:nvPr/>
          </p:nvSpPr>
          <p:spPr bwMode="auto">
            <a:xfrm>
              <a:off x="552450" y="3068960"/>
              <a:ext cx="1294457" cy="1294457"/>
            </a:xfrm>
            <a:prstGeom prst="ellipse">
              <a:avLst/>
            </a:prstGeom>
            <a:solidFill>
              <a:schemeClr val="bg1"/>
            </a:solidFill>
            <a:ln w="1270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" name="Picture 4" descr="http://lifenet.alv.autoliv.int/LifeNet%20Asset%20Library/Pages/Autoliv_1P1P_RGB_HR_04-201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996" y="3050355"/>
              <a:ext cx="1335364" cy="133536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933443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3" name="Grupp 5"/>
          <p:cNvGrpSpPr/>
          <p:nvPr userDrawn="1"/>
        </p:nvGrpSpPr>
        <p:grpSpPr>
          <a:xfrm>
            <a:off x="11006892" y="274386"/>
            <a:ext cx="914400" cy="661373"/>
            <a:chOff x="531996" y="3050355"/>
            <a:chExt cx="1335364" cy="1335364"/>
          </a:xfrm>
        </p:grpSpPr>
        <p:sp>
          <p:nvSpPr>
            <p:cNvPr id="4" name="Ellips 2"/>
            <p:cNvSpPr/>
            <p:nvPr/>
          </p:nvSpPr>
          <p:spPr bwMode="auto">
            <a:xfrm>
              <a:off x="552450" y="3068960"/>
              <a:ext cx="1294457" cy="1294457"/>
            </a:xfrm>
            <a:prstGeom prst="ellipse">
              <a:avLst/>
            </a:prstGeom>
            <a:solidFill>
              <a:schemeClr val="bg1"/>
            </a:solidFill>
            <a:ln w="1270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5" name="Picture 4" descr="http://lifenet.alv.autoliv.int/LifeNet%20Asset%20Library/Pages/Autoliv_1P1P_RGB_HR_04-201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996" y="3050355"/>
              <a:ext cx="1335364" cy="133536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371941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5"/>
          <p:cNvGrpSpPr/>
          <p:nvPr userDrawn="1"/>
        </p:nvGrpSpPr>
        <p:grpSpPr>
          <a:xfrm>
            <a:off x="11006892" y="274386"/>
            <a:ext cx="914400" cy="661373"/>
            <a:chOff x="531996" y="3050355"/>
            <a:chExt cx="1335364" cy="1335364"/>
          </a:xfrm>
        </p:grpSpPr>
        <p:sp>
          <p:nvSpPr>
            <p:cNvPr id="3" name="Ellips 2"/>
            <p:cNvSpPr/>
            <p:nvPr/>
          </p:nvSpPr>
          <p:spPr bwMode="auto">
            <a:xfrm>
              <a:off x="552450" y="3068960"/>
              <a:ext cx="1294457" cy="1294457"/>
            </a:xfrm>
            <a:prstGeom prst="ellipse">
              <a:avLst/>
            </a:prstGeom>
            <a:solidFill>
              <a:schemeClr val="bg1"/>
            </a:solidFill>
            <a:ln w="1270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" name="Picture 4" descr="http://lifenet.alv.autoliv.int/LifeNet%20Asset%20Library/Pages/Autoliv_1P1P_RGB_HR_04-201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996" y="3050355"/>
              <a:ext cx="1335364" cy="133536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525079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528" y="1981200"/>
            <a:ext cx="7194811" cy="3429000"/>
          </a:xfrm>
          <a:prstGeom prst="rect">
            <a:avLst/>
          </a:prstGeom>
        </p:spPr>
      </p:pic>
      <p:sp>
        <p:nvSpPr>
          <p:cNvPr id="5" name="ALV_SECTION_TITLE"/>
          <p:cNvSpPr>
            <a:spLocks noGrp="1"/>
          </p:cNvSpPr>
          <p:nvPr>
            <p:ph type="title"/>
          </p:nvPr>
        </p:nvSpPr>
        <p:spPr>
          <a:xfrm>
            <a:off x="3752938" y="2662534"/>
            <a:ext cx="7829463" cy="914400"/>
          </a:xfrm>
        </p:spPr>
        <p:txBody>
          <a:bodyPr anchor="ctr" anchorCtr="0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ALV_SECTION_SUBTITLE"/>
          <p:cNvSpPr>
            <a:spLocks noGrp="1"/>
          </p:cNvSpPr>
          <p:nvPr>
            <p:ph type="body" sz="quarter" idx="10"/>
          </p:nvPr>
        </p:nvSpPr>
        <p:spPr>
          <a:xfrm>
            <a:off x="3752939" y="3576638"/>
            <a:ext cx="7829461" cy="919162"/>
          </a:xfrm>
        </p:spPr>
        <p:txBody>
          <a:bodyPr anchor="ctr" anchorCtr="0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66" y="1981200"/>
            <a:ext cx="3054761" cy="3429000"/>
          </a:xfrm>
          <a:prstGeom prst="rect">
            <a:avLst/>
          </a:prstGeom>
        </p:spPr>
      </p:pic>
      <p:grpSp>
        <p:nvGrpSpPr>
          <p:cNvPr id="6" name="Grupp 5"/>
          <p:cNvGrpSpPr/>
          <p:nvPr userDrawn="1"/>
        </p:nvGrpSpPr>
        <p:grpSpPr>
          <a:xfrm>
            <a:off x="11006892" y="274386"/>
            <a:ext cx="914400" cy="661373"/>
            <a:chOff x="531996" y="3050355"/>
            <a:chExt cx="1335364" cy="1335364"/>
          </a:xfrm>
        </p:grpSpPr>
        <p:sp>
          <p:nvSpPr>
            <p:cNvPr id="8" name="Ellips 2"/>
            <p:cNvSpPr/>
            <p:nvPr/>
          </p:nvSpPr>
          <p:spPr bwMode="auto">
            <a:xfrm>
              <a:off x="552450" y="3068960"/>
              <a:ext cx="1294457" cy="1294457"/>
            </a:xfrm>
            <a:prstGeom prst="ellipse">
              <a:avLst/>
            </a:prstGeom>
            <a:solidFill>
              <a:schemeClr val="bg1"/>
            </a:solidFill>
            <a:ln w="1270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" name="Picture 4" descr="http://lifenet.alv.autoliv.int/LifeNet%20Asset%20Library/Pages/Autoliv_1P1P_RGB_HR_04-201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996" y="3050355"/>
              <a:ext cx="1335364" cy="133536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933050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08001" y="1981200"/>
            <a:ext cx="3060700" cy="3429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528" y="1981200"/>
            <a:ext cx="7194811" cy="3429000"/>
          </a:xfrm>
          <a:prstGeom prst="rect">
            <a:avLst/>
          </a:prstGeom>
        </p:spPr>
      </p:pic>
      <p:sp>
        <p:nvSpPr>
          <p:cNvPr id="5" name="ALV_SECTION_TITLE"/>
          <p:cNvSpPr>
            <a:spLocks noGrp="1"/>
          </p:cNvSpPr>
          <p:nvPr>
            <p:ph type="title"/>
          </p:nvPr>
        </p:nvSpPr>
        <p:spPr>
          <a:xfrm>
            <a:off x="3752938" y="2662534"/>
            <a:ext cx="7829463" cy="914400"/>
          </a:xfrm>
        </p:spPr>
        <p:txBody>
          <a:bodyPr anchor="ctr" anchorCtr="0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ALV_SECTION_SUBTITLE"/>
          <p:cNvSpPr>
            <a:spLocks noGrp="1"/>
          </p:cNvSpPr>
          <p:nvPr>
            <p:ph type="body" sz="quarter" idx="10"/>
          </p:nvPr>
        </p:nvSpPr>
        <p:spPr>
          <a:xfrm>
            <a:off x="3752939" y="3576638"/>
            <a:ext cx="7829461" cy="919162"/>
          </a:xfrm>
        </p:spPr>
        <p:txBody>
          <a:bodyPr anchor="ctr" anchorCtr="0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26318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(Defau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64678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90B5E3-42BA-4114-A55E-8F51298A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A6A97E-D222-4064-AA13-423787479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973E4F-AD8D-425F-9F07-598ABD75C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7424-63AB-4FF8-B099-1EC8D64872B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6F1354-C240-49CD-B9F6-9BA4E7B26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3FDD9D-2386-4253-8AA0-EC0834A4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0C97-E549-458A-B7D4-5900A7D6864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43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219200"/>
            <a:ext cx="5791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791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845659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 - 1 left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219200"/>
            <a:ext cx="5791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791200" cy="2496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6197600" y="3752088"/>
            <a:ext cx="5791200" cy="2496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492365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- 1 left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219200"/>
            <a:ext cx="5791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791200" cy="16459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6197600" y="2910840"/>
            <a:ext cx="5791200" cy="16459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197600" y="4602480"/>
            <a:ext cx="5791200" cy="16459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664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- 2 left -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219200"/>
            <a:ext cx="5791200" cy="2501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791200" cy="2501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6197600" y="3765212"/>
            <a:ext cx="5791200" cy="2496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203200" y="3759624"/>
            <a:ext cx="5791200" cy="2501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951797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571942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734306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27060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150467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52400"/>
            <a:ext cx="29464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152400"/>
            <a:ext cx="86360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022918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5"/>
          <a:stretch/>
        </p:blipFill>
        <p:spPr bwMode="auto">
          <a:xfrm>
            <a:off x="0" y="1988840"/>
            <a:ext cx="6983768" cy="315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6794889" y="3136702"/>
            <a:ext cx="5232400" cy="1631216"/>
            <a:chOff x="5096167" y="2355072"/>
            <a:chExt cx="3924300" cy="1631216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5096167" y="2355072"/>
              <a:ext cx="3924300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5F5F5F"/>
                  </a:solidFill>
                </a:rPr>
                <a:t>Every year, Autoliv’s products save over 30,000 lives</a:t>
              </a:r>
            </a:p>
            <a:p>
              <a:pPr algn="ctr">
                <a:spcBef>
                  <a:spcPts val="2400"/>
                </a:spcBef>
              </a:pPr>
              <a:r>
                <a:rPr lang="en-US" sz="2000" dirty="0">
                  <a:solidFill>
                    <a:srgbClr val="5F5F5F"/>
                  </a:solidFill>
                </a:rPr>
                <a:t>and prevent ten times </a:t>
              </a:r>
              <a:br>
                <a:rPr lang="en-US" sz="2000" dirty="0">
                  <a:solidFill>
                    <a:srgbClr val="5F5F5F"/>
                  </a:solidFill>
                </a:rPr>
              </a:br>
              <a:r>
                <a:rPr lang="en-US" sz="2000" dirty="0">
                  <a:solidFill>
                    <a:srgbClr val="5F5F5F"/>
                  </a:solidFill>
                </a:rPr>
                <a:t>as many severe injuries</a:t>
              </a:r>
              <a:endParaRPr lang="en-US" sz="2200" dirty="0">
                <a:solidFill>
                  <a:srgbClr val="5F5F5F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818592" y="3001247"/>
              <a:ext cx="1116000" cy="46037"/>
            </a:xfrm>
            <a:custGeom>
              <a:avLst/>
              <a:gdLst>
                <a:gd name="T0" fmla="*/ 0 w 636"/>
                <a:gd name="T1" fmla="*/ 2147483647 h 8"/>
                <a:gd name="T2" fmla="*/ 2147483647 w 636"/>
                <a:gd name="T3" fmla="*/ 2147483647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36" h="8">
                  <a:moveTo>
                    <a:pt x="0" y="8"/>
                  </a:moveTo>
                  <a:cubicBezTo>
                    <a:pt x="220" y="0"/>
                    <a:pt x="404" y="8"/>
                    <a:pt x="636" y="8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sz="1800"/>
            </a:p>
          </p:txBody>
        </p:sp>
      </p:grpSp>
      <p:pic>
        <p:nvPicPr>
          <p:cNvPr id="9" name="Picture 10" descr="ALV-Logo-1c-reflexblue-equiv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51" y="2171302"/>
            <a:ext cx="2496277" cy="59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34221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4F9D83-D920-46C5-9F36-4D425F49C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F01EFA-71C2-4AB7-85DF-6CE93ED03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ADFC29-4525-4076-BB4D-39F143E95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7424-63AB-4FF8-B099-1EC8D64872B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409B85-86E4-4C39-920C-BD303F3A8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39CCC4-FFA5-4A2C-BE79-87FCFDA20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0C97-E549-458A-B7D4-5900A7D6864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99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04" tIns="44409" rIns="90404" bIns="44409" numCol="1" anchor="t" anchorCtr="0" compatLnSpc="1">
            <a:prstTxWarp prst="textNoShape">
              <a:avLst/>
            </a:prstTxWarp>
          </a:bodyPr>
          <a:lstStyle>
            <a:lvl1pPr marL="0" indent="0">
              <a:buFont typeface="Arial" pitchFamily="34" charset="0"/>
              <a:buNone/>
              <a:defRPr lang="en-US" baseline="0">
                <a:latin typeface="+mj-lt"/>
              </a:defRPr>
            </a:lvl1pPr>
          </a:lstStyle>
          <a:p>
            <a:pPr lvl="0" algn="l" fontAlgn="base">
              <a:lnSpc>
                <a:spcPct val="90000"/>
              </a:lnSpc>
              <a:spcAft>
                <a:spcPct val="0"/>
              </a:spcAft>
            </a:pPr>
            <a:r>
              <a:rPr lang="en-US" dirty="0"/>
              <a:t>Title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207264" y="1216152"/>
            <a:ext cx="11789664" cy="494690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pt-BR" smtClean="0"/>
            </a:lvl1pPr>
            <a:lvl2pPr>
              <a:defRPr lang="pt-BR" smtClean="0"/>
            </a:lvl2pPr>
            <a:lvl3pPr>
              <a:defRPr lang="pt-BR" smtClean="0"/>
            </a:lvl3pPr>
            <a:lvl4pPr>
              <a:defRPr lang="pt-BR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977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B7C5BF-BD9B-4AE9-A3E5-C0A28A19F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AD9E57-1F76-40BC-8D44-700E03FEB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8D2B275-00B9-4FDB-B813-343280C46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1B1004-B0DC-45A2-96DA-58593D478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7424-63AB-4FF8-B099-1EC8D64872B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FC8AB17-86DA-4CCB-AE1E-DDBC804E7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39997D5-3171-4785-922D-FB58B6BDC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0C97-E549-458A-B7D4-5900A7D6864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3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8051EC-14DF-4010-AF4F-5611E1741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256E6D-B504-490A-9375-1F6FB461D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DDF5070-14EE-445E-BE76-70D61640C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7A1939-B0B9-4422-B584-1DAFE740E9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9863101-668C-4A44-8B49-F9532BC9AF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14CF6FF-4EBF-4672-A383-9BE588BBE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7424-63AB-4FF8-B099-1EC8D64872B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A13A0CB-49F4-4BF5-8CA4-995BD2EA0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504ED5C-74B7-443B-B1CD-23ED7717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0C97-E549-458A-B7D4-5900A7D6864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27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6B53B-6EC7-4578-9D72-E9C1D59EA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DC95B1D-BD40-4356-AA89-28C3785A6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7424-63AB-4FF8-B099-1EC8D64872B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F06BF0-34E0-4C51-821F-ACFA14465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B3AECF-7343-4326-9D97-A1EACF646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0C97-E549-458A-B7D4-5900A7D6864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5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65B7E41-31DB-4063-8E68-C662825C1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7424-63AB-4FF8-B099-1EC8D64872B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6AAC1B5-4EC6-43EC-8087-CC99361AA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FC515D-5A97-402B-84CA-0EA4C08AD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0C97-E549-458A-B7D4-5900A7D6864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2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5D07C5-CB64-4300-BA96-D7E45A1A1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0E675A-C94B-4C17-8B47-DFAECF879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637B6B9-AD3E-4244-B4F2-00BDF8B26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F8C6A8-29B0-481E-8D7D-13FCA9E2C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7424-63AB-4FF8-B099-1EC8D64872B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87F6935-065F-47EA-9F43-7F08EB7C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7E12809-A9FE-47B5-8CF3-3B50DF792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0C97-E549-458A-B7D4-5900A7D6864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6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F46828-FA14-4A21-93C6-EB6EB431D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1C28998-B17E-484F-85EF-6320BDCD68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AD3DB0-1394-492C-B86F-CDD8CF5C3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498A24-236F-4197-B693-D5AB2F728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7424-63AB-4FF8-B099-1EC8D64872B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308551A-DBFE-4DC4-8B6D-112DE89C7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DAD98C2-39FF-476F-8542-382DDE057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0C97-E549-458A-B7D4-5900A7D6864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9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wmf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9492A2F-F36D-435C-8EFA-6EF1C66D4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A3B2EC-1BAC-4AD4-BE0E-B1EB943F3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43874C-E2FB-4408-BE92-E08E7A0E5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47424-63AB-4FF8-B099-1EC8D64872B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BB8CA9-523D-49B4-8D86-1C14C60643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B3CC12-98A0-493F-93D4-6378DB8B9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40C97-E549-458A-B7D4-5900A7D6864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6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ALV_Norm_Title_Box"/>
          <p:cNvSpPr>
            <a:spLocks noGrp="1" noChangeArrowheads="1"/>
          </p:cNvSpPr>
          <p:nvPr>
            <p:ph type="title"/>
          </p:nvPr>
        </p:nvSpPr>
        <p:spPr bwMode="auto">
          <a:xfrm>
            <a:off x="207264" y="155448"/>
            <a:ext cx="1178966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04" tIns="44409" rIns="90404" bIns="444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</a:t>
            </a:r>
          </a:p>
        </p:txBody>
      </p:sp>
      <p:sp>
        <p:nvSpPr>
          <p:cNvPr id="691203" name="ALV_Norm_BigText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264" y="1216152"/>
            <a:ext cx="11789664" cy="494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04" tIns="44409" rIns="90404" bIns="444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Level of Text (24 pt)</a:t>
            </a:r>
          </a:p>
          <a:p>
            <a:pPr lvl="1"/>
            <a:r>
              <a:rPr lang="en-US"/>
              <a:t>Second Level of Text (20 pt)</a:t>
            </a:r>
          </a:p>
          <a:p>
            <a:pPr lvl="2"/>
            <a:r>
              <a:rPr lang="en-US"/>
              <a:t>Third Level of Text (18 pt)</a:t>
            </a:r>
          </a:p>
          <a:p>
            <a:pPr lvl="3"/>
            <a:r>
              <a:rPr lang="en-US"/>
              <a:t>Fourth Level of Text (18 pt)</a:t>
            </a:r>
          </a:p>
          <a:p>
            <a:pPr lvl="4"/>
            <a:r>
              <a:rPr lang="en-US"/>
              <a:t>Fifth Level of Text (16 pt)</a:t>
            </a:r>
          </a:p>
        </p:txBody>
      </p:sp>
      <p:sp>
        <p:nvSpPr>
          <p:cNvPr id="691204" name="ALV_Tag"/>
          <p:cNvSpPr>
            <a:spLocks noChangeArrowheads="1"/>
          </p:cNvSpPr>
          <p:nvPr/>
        </p:nvSpPr>
        <p:spPr bwMode="auto">
          <a:xfrm>
            <a:off x="207264" y="6556248"/>
            <a:ext cx="10155936" cy="21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04" tIns="44409" rIns="90404" bIns="44409">
            <a:spAutoFit/>
          </a:bodyPr>
          <a:lstStyle/>
          <a:p>
            <a:pPr algn="l"/>
            <a:r>
              <a:rPr lang="en-US" sz="800" dirty="0"/>
              <a:t>Copyright Autoliv, Inc. All Rights Reserved. / </a:t>
            </a:r>
            <a:r>
              <a:rPr lang="en-US" sz="800" dirty="0">
                <a:solidFill>
                  <a:srgbClr val="0000FF"/>
                </a:solidFill>
              </a:rPr>
              <a:t>INTERNAL</a:t>
            </a:r>
            <a:r>
              <a:rPr lang="en-US" sz="800" dirty="0"/>
              <a:t> / PSE_1P1P-NOV2016 / PROD02TRN000_Writeing_Good_Requierments.pptx - </a:t>
            </a:r>
            <a:fld id="{60FA50DF-B890-4A60-B2C2-012093EE6C62}" type="slidenum">
              <a:rPr lang="en-US" sz="800" smtClean="0"/>
              <a:t>‹Nr.›</a:t>
            </a:fld>
            <a:endParaRPr lang="en-US" sz="800" dirty="0"/>
          </a:p>
        </p:txBody>
      </p:sp>
      <p:pic>
        <p:nvPicPr>
          <p:cNvPr id="691210" name="ALV_LOGO" descr="ALV-Logo-1c-reflexblue-equiv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808" y="6366054"/>
            <a:ext cx="1399641" cy="33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1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F2B8E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F2B8E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F2B8E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F2B8E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F2B8E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F2B8E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F2B8E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F2B8E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F2B8E"/>
          </a:solidFill>
          <a:latin typeface="Arial" charset="0"/>
        </a:defRPr>
      </a:lvl9pPr>
    </p:titleStyle>
    <p:bodyStyle>
      <a:lvl1pPr marL="234950" indent="-2349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190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914400" indent="-2317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260475" indent="-2317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1606550" indent="-2317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063750" indent="-2317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20950" indent="-2317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978150" indent="-2317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435350" indent="-2317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15916BBE-DC50-43A3-A25F-1D4B05C11C81}"/>
              </a:ext>
            </a:extLst>
          </p:cNvPr>
          <p:cNvSpPr/>
          <p:nvPr/>
        </p:nvSpPr>
        <p:spPr>
          <a:xfrm>
            <a:off x="1549832" y="2138176"/>
            <a:ext cx="7563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This </a:t>
            </a:r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owned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training-and-consulting.de. All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 err="1"/>
              <a:t>reserved</a:t>
            </a:r>
            <a:r>
              <a:rPr lang="de-DE" dirty="0"/>
              <a:t>. Any </a:t>
            </a:r>
            <a:r>
              <a:rPr lang="de-DE" dirty="0" err="1"/>
              <a:t>distribution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copying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individual </a:t>
            </a:r>
            <a:r>
              <a:rPr lang="de-DE" dirty="0" err="1"/>
              <a:t>content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entire</a:t>
            </a:r>
            <a:r>
              <a:rPr lang="de-DE" dirty="0"/>
              <a:t> </a:t>
            </a:r>
            <a:r>
              <a:rPr lang="de-DE" dirty="0" err="1"/>
              <a:t>pages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prohibited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EE0519B-5DBF-4C32-BBA6-A72697583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2021 training-and-consulting.de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7C027C-58CA-4CC0-8CC5-D7CD47204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4C2B-C530-47CB-8C82-CC8BF2C165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9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4F490E29-FE26-4988-863F-92026FBD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Copyright © 2021 training-and-consulting.de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D37794F-7ECA-42E6-9BB7-8DAF985337D8}"/>
              </a:ext>
            </a:extLst>
          </p:cNvPr>
          <p:cNvSpPr txBox="1">
            <a:spLocks/>
          </p:cNvSpPr>
          <p:nvPr/>
        </p:nvSpPr>
        <p:spPr>
          <a:xfrm>
            <a:off x="207264" y="1216152"/>
            <a:ext cx="11789664" cy="49469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sz="1800"/>
              <a:t>Once we understand the stakeholders and the problem, we can write requirements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sz="1800"/>
              <a:t>Characteristics of good requirements:</a:t>
            </a:r>
            <a:endParaRPr lang="en-US" sz="1800" dirty="0"/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4AAD101-F778-4027-BE50-E0AB41FCB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471164"/>
              </p:ext>
            </p:extLst>
          </p:nvPr>
        </p:nvGraphicFramePr>
        <p:xfrm>
          <a:off x="2478484" y="2079980"/>
          <a:ext cx="7173517" cy="3652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262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Atomic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Each requirement shall be a single function or design entity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262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Solution-independent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Does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not impose specific detailed solutions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262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Complete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Express a</a:t>
                      </a:r>
                      <a:r>
                        <a:rPr lang="en-US" sz="1400" dirty="0"/>
                        <a:t>ll relevant aspects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262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Consistent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Not in contradiction with other requirements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262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Modular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Can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be adapted without excessive impact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262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Verifiable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shall be possible to verify that the system meets the requirement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262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requirement is appropriately defined and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technically 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possible. 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262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Clear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The requirement shall not have different interpretation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7059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Traceable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It is possible to trace between requirements at different hierarchical levels.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262"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Feasable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Can be implemented within resource and schedule.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Title 2">
            <a:extLst>
              <a:ext uri="{FF2B5EF4-FFF2-40B4-BE49-F238E27FC236}">
                <a16:creationId xmlns:a16="http://schemas.microsoft.com/office/drawing/2014/main" id="{BCD5755C-9DB7-4B70-B43A-CF36C58937E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What Is a Good Requirement?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388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00032" y="177648"/>
            <a:ext cx="4062586" cy="576411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Requirement Basic</a:t>
            </a:r>
            <a:endParaRPr dirty="0"/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4F490E29-FE26-4988-863F-92026FBD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Copyright © 2021 training-and-consulting.de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FEADD5-997F-416C-9279-1DFFA0A3543B}"/>
              </a:ext>
            </a:extLst>
          </p:cNvPr>
          <p:cNvSpPr txBox="1">
            <a:spLocks/>
          </p:cNvSpPr>
          <p:nvPr/>
        </p:nvSpPr>
        <p:spPr>
          <a:xfrm>
            <a:off x="675675" y="1288389"/>
            <a:ext cx="11178000" cy="35538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Formula:</a:t>
            </a:r>
          </a:p>
          <a:p>
            <a:r>
              <a:rPr lang="en-US" sz="1400" dirty="0"/>
              <a:t>Unconditional requirement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accent1"/>
                </a:solidFill>
              </a:rPr>
              <a:t>The &lt;system&gt; shall &lt;process verb&gt; &lt; object&gt;</a:t>
            </a:r>
          </a:p>
          <a:p>
            <a:r>
              <a:rPr lang="en-US" sz="1400" dirty="0"/>
              <a:t>With precondition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accent1"/>
                </a:solidFill>
              </a:rPr>
              <a:t>When &lt;condition&gt;, the &lt;system&gt; shall &lt;process verb&gt; &lt; object&gt;</a:t>
            </a:r>
          </a:p>
          <a:p>
            <a:r>
              <a:rPr lang="en-US" sz="1400" dirty="0"/>
              <a:t>System behavioral over a specific period of time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accent1"/>
                </a:solidFill>
              </a:rPr>
              <a:t>During &lt;condition&gt;, the &lt;system&gt; shall &lt;process verb&gt; &lt;object&gt;</a:t>
            </a:r>
          </a:p>
          <a:p>
            <a:r>
              <a:rPr lang="en-US" sz="1400" dirty="0"/>
              <a:t>Event-triggered system response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accent1"/>
                </a:solidFill>
              </a:rPr>
              <a:t>Upon  &lt;event&gt;, the &lt;system&gt; shall &lt;process verb&gt; &lt;object&gt;</a:t>
            </a:r>
          </a:p>
          <a:p>
            <a:r>
              <a:rPr lang="en-US" sz="1400" dirty="0"/>
              <a:t>Unwanted behavior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accent1"/>
                </a:solidFill>
              </a:rPr>
              <a:t>The &lt;system&gt; </a:t>
            </a:r>
            <a:r>
              <a:rPr lang="en-US" sz="1400" dirty="0">
                <a:solidFill>
                  <a:srgbClr val="FF0000"/>
                </a:solidFill>
              </a:rPr>
              <a:t>shall not</a:t>
            </a:r>
            <a:r>
              <a:rPr lang="en-US" sz="1400" dirty="0">
                <a:solidFill>
                  <a:schemeClr val="accent1"/>
                </a:solidFill>
              </a:rPr>
              <a:t> &lt;process verb&gt; &lt;object&gt;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4E5F81B-E901-4839-BF31-865C262DEB43}"/>
              </a:ext>
            </a:extLst>
          </p:cNvPr>
          <p:cNvSpPr txBox="1"/>
          <p:nvPr/>
        </p:nvSpPr>
        <p:spPr>
          <a:xfrm>
            <a:off x="427101" y="5376534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of requirements templates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036265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17787" y="364573"/>
            <a:ext cx="4062586" cy="576411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Specification</a:t>
            </a:r>
            <a:r>
              <a:rPr lang="de-DE" dirty="0"/>
              <a:t> </a:t>
            </a:r>
            <a:r>
              <a:rPr lang="de-DE" dirty="0" err="1"/>
              <a:t>Structure</a:t>
            </a:r>
            <a:endParaRPr dirty="0"/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4F490E29-FE26-4988-863F-92026FBD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Copyright © 2021 training-and-consulting.de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AA5CD3C-ED08-4F0A-9CE0-2313672F2FC1}"/>
              </a:ext>
            </a:extLst>
          </p:cNvPr>
          <p:cNvSpPr txBox="1"/>
          <p:nvPr/>
        </p:nvSpPr>
        <p:spPr>
          <a:xfrm>
            <a:off x="392525" y="1384868"/>
            <a:ext cx="11219468" cy="4286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de-DE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Reference Documents</a:t>
            </a:r>
            <a:endParaRPr lang="de-DE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Definitions</a:t>
            </a:r>
            <a:endParaRPr lang="de-DE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Inputs: are the functional interfaces from diagrams</a:t>
            </a:r>
            <a:endParaRPr lang="de-DE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buFont typeface="+mj-lt"/>
              <a:buAutoNum type="arabicPeriod"/>
              <a:tabLst>
                <a:tab pos="6858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Outputs: are the functional interfaces from diagrams</a:t>
            </a:r>
            <a:endParaRPr lang="de-DE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Functionality: It shall include all the behaviors of all the outputs of this function/element. </a:t>
            </a:r>
          </a:p>
          <a:p>
            <a:pPr marL="342900" marR="0" lvl="0" indent="-3429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Constraints: The constraint section shall include the non-functional requirements</a:t>
            </a:r>
            <a:endParaRPr lang="de-DE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Diagnostic Monitors</a:t>
            </a:r>
            <a:endParaRPr lang="de-DE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buFont typeface="+mj-lt"/>
              <a:buAutoNum type="arabicPeriod"/>
              <a:tabLst>
                <a:tab pos="6858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Configuration: It shall include all the configurable aspects of the product</a:t>
            </a:r>
            <a:endParaRPr lang="de-DE" sz="2000" dirty="0"/>
          </a:p>
          <a:p>
            <a:pPr marL="342900" marR="0" lvl="0" indent="-3429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Safety/Security(optional): It shall include the non-functional requirements generated by Safety and Security</a:t>
            </a:r>
            <a:endParaRPr lang="de-DE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41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17787" y="364573"/>
            <a:ext cx="4062586" cy="576411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Important</a:t>
            </a:r>
            <a:r>
              <a:rPr lang="de-DE" dirty="0"/>
              <a:t> Attributes </a:t>
            </a:r>
            <a:endParaRPr dirty="0"/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4F490E29-FE26-4988-863F-92026FBD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Copyright © 2021 training-and-consulting.de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EC58861-B0F9-47BF-AD9D-45F53CB2777F}"/>
              </a:ext>
            </a:extLst>
          </p:cNvPr>
          <p:cNvSpPr txBox="1"/>
          <p:nvPr/>
        </p:nvSpPr>
        <p:spPr>
          <a:xfrm>
            <a:off x="991340" y="1756819"/>
            <a:ext cx="60945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2400" dirty="0"/>
              <a:t>Comment	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400" dirty="0" err="1"/>
              <a:t>CustomerID</a:t>
            </a:r>
            <a:r>
              <a:rPr lang="de-DE" sz="2400" dirty="0"/>
              <a:t>	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400" dirty="0" err="1"/>
              <a:t>ImpactedDiscipline</a:t>
            </a:r>
            <a:endParaRPr lang="de-DE" sz="2400" dirty="0"/>
          </a:p>
          <a:p>
            <a:pPr marL="342900" indent="-342900">
              <a:buFont typeface="+mj-lt"/>
              <a:buAutoNum type="arabicPeriod"/>
            </a:pPr>
            <a:r>
              <a:rPr lang="de-DE" sz="2400" dirty="0" err="1"/>
              <a:t>Implemented</a:t>
            </a:r>
            <a:endParaRPr lang="de-DE" sz="2400" dirty="0"/>
          </a:p>
          <a:p>
            <a:pPr marL="342900" indent="-342900">
              <a:buFont typeface="+mj-lt"/>
              <a:buAutoNum type="arabicPeriod"/>
            </a:pPr>
            <a:r>
              <a:rPr lang="de-DE" sz="2400" dirty="0" err="1"/>
              <a:t>Original_Id</a:t>
            </a:r>
            <a:endParaRPr lang="de-DE" sz="2400" dirty="0"/>
          </a:p>
          <a:p>
            <a:pPr marL="342900" indent="-342900">
              <a:buFont typeface="+mj-lt"/>
              <a:buAutoNum type="arabicPeriod"/>
            </a:pPr>
            <a:r>
              <a:rPr lang="de-DE" sz="2400" dirty="0" err="1"/>
              <a:t>ReqStatus</a:t>
            </a:r>
            <a:endParaRPr lang="de-DE" sz="2400" dirty="0"/>
          </a:p>
          <a:p>
            <a:pPr marL="342900" indent="-342900">
              <a:buFont typeface="+mj-lt"/>
              <a:buAutoNum type="arabicPeriod"/>
            </a:pPr>
            <a:r>
              <a:rPr lang="de-DE" sz="2400" dirty="0"/>
              <a:t>Target	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400" dirty="0"/>
              <a:t>Type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400" dirty="0" err="1"/>
              <a:t>Verification_Criteria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353811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804" y="1908262"/>
            <a:ext cx="8842248" cy="410878"/>
          </a:xfrm>
        </p:spPr>
        <p:txBody>
          <a:bodyPr>
            <a:normAutofit fontScale="90000"/>
          </a:bodyPr>
          <a:lstStyle/>
          <a:p>
            <a:r>
              <a:rPr lang="en-US" dirty="0"/>
              <a:t>Requirement Abstraction Levels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03AAD1B9-DBB0-4957-BF64-5C76A6725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7701" y="467853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DC3ECA6-3A7C-4E65-A6D3-0D830E0EA005}"/>
              </a:ext>
            </a:extLst>
          </p:cNvPr>
          <p:cNvSpPr txBox="1">
            <a:spLocks/>
          </p:cNvSpPr>
          <p:nvPr/>
        </p:nvSpPr>
        <p:spPr>
          <a:xfrm>
            <a:off x="1465804" y="3273645"/>
            <a:ext cx="884224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Requirements Traceability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0304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105C60D-9A9E-42E9-89BD-C35F345F2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Review </a:t>
            </a:r>
            <a:r>
              <a:rPr lang="de-DE" dirty="0" err="1"/>
              <a:t>Process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17647AE-AEB6-44FA-8925-07EBF42CAD4A}"/>
              </a:ext>
            </a:extLst>
          </p:cNvPr>
          <p:cNvSpPr txBox="1"/>
          <p:nvPr/>
        </p:nvSpPr>
        <p:spPr>
          <a:xfrm>
            <a:off x="838200" y="5424256"/>
            <a:ext cx="2037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Review </a:t>
            </a:r>
            <a:r>
              <a:rPr lang="de-DE" dirty="0" err="1"/>
              <a:t>protocol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Checklist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944096-09DE-41B9-8D1E-4A0C9FBB7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835" y="2016543"/>
            <a:ext cx="5227773" cy="39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06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/>
          <p:cNvSpPr>
            <a:spLocks noGrp="1"/>
          </p:cNvSpPr>
          <p:nvPr>
            <p:ph type="title"/>
          </p:nvPr>
        </p:nvSpPr>
        <p:spPr>
          <a:xfrm>
            <a:off x="550333" y="136525"/>
            <a:ext cx="10515600" cy="1325563"/>
          </a:xfrm>
        </p:spPr>
        <p:txBody>
          <a:bodyPr/>
          <a:lstStyle/>
          <a:p>
            <a:r>
              <a:rPr lang="en-US" dirty="0" err="1"/>
              <a:t>Metriken</a:t>
            </a:r>
            <a:r>
              <a:rPr lang="en-US" dirty="0"/>
              <a:t> von Requirements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19, 2017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Name of presentation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F4B1-9ADB-4B50-83D6-797B7B30BEA4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E17262D-E1A4-4590-8E8E-A053429A42C8}"/>
              </a:ext>
            </a:extLst>
          </p:cNvPr>
          <p:cNvSpPr txBox="1"/>
          <p:nvPr/>
        </p:nvSpPr>
        <p:spPr>
          <a:xfrm>
            <a:off x="1182149" y="1578550"/>
            <a:ext cx="609460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implemented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/>
              <a:t>Traceability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Upper Level and Lower Level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Test Coverage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/>
              <a:t>Tested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Test Ok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Test </a:t>
            </a:r>
            <a:r>
              <a:rPr lang="de-DE" dirty="0" err="1"/>
              <a:t>Partialy</a:t>
            </a:r>
            <a:r>
              <a:rPr lang="de-DE" dirty="0"/>
              <a:t> Ok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Test not Ok</a:t>
            </a:r>
          </a:p>
        </p:txBody>
      </p:sp>
    </p:spTree>
    <p:extLst>
      <p:ext uri="{BB962C8B-B14F-4D97-AF65-F5344CB8AC3E}">
        <p14:creationId xmlns:p14="http://schemas.microsoft.com/office/powerpoint/2010/main" val="1750944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17787" y="364573"/>
            <a:ext cx="4062586" cy="576411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dirty="0"/>
              <a:t>Agenda</a:t>
            </a:r>
            <a:r>
              <a:rPr lang="de-DE" dirty="0"/>
              <a:t> Item</a:t>
            </a:r>
            <a:endParaRPr dirty="0"/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4F490E29-FE26-4988-863F-92026FBD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Copyright © 2021 training-and-consulting.de</a:t>
            </a:r>
          </a:p>
        </p:txBody>
      </p:sp>
    </p:spTree>
    <p:extLst>
      <p:ext uri="{BB962C8B-B14F-4D97-AF65-F5344CB8AC3E}">
        <p14:creationId xmlns:p14="http://schemas.microsoft.com/office/powerpoint/2010/main" val="2455917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AS250-2008-v1 4">
      <a:dk1>
        <a:srgbClr val="000000"/>
      </a:dk1>
      <a:lt1>
        <a:srgbClr val="FFFFFF"/>
      </a:lt1>
      <a:dk2>
        <a:srgbClr val="0F2B8E"/>
      </a:dk2>
      <a:lt2>
        <a:srgbClr val="000000"/>
      </a:lt2>
      <a:accent1>
        <a:srgbClr val="052B8E"/>
      </a:accent1>
      <a:accent2>
        <a:srgbClr val="6E81BC"/>
      </a:accent2>
      <a:accent3>
        <a:srgbClr val="FFFFFF"/>
      </a:accent3>
      <a:accent4>
        <a:srgbClr val="000000"/>
      </a:accent4>
      <a:accent5>
        <a:srgbClr val="AAACC6"/>
      </a:accent5>
      <a:accent6>
        <a:srgbClr val="6374AA"/>
      </a:accent6>
      <a:hlink>
        <a:srgbClr val="D0D5E9"/>
      </a:hlink>
      <a:folHlink>
        <a:srgbClr val="EAEAEA"/>
      </a:folHlink>
    </a:clrScheme>
    <a:fontScheme name="AS250-2008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S250-2008-v1 1">
        <a:dk1>
          <a:srgbClr val="000000"/>
        </a:dk1>
        <a:lt1>
          <a:srgbClr val="FFFFFF"/>
        </a:lt1>
        <a:dk2>
          <a:srgbClr val="0F2B8E"/>
        </a:dk2>
        <a:lt2>
          <a:srgbClr val="000000"/>
        </a:lt2>
        <a:accent1>
          <a:srgbClr val="FFC71E"/>
        </a:accent1>
        <a:accent2>
          <a:srgbClr val="205A2F"/>
        </a:accent2>
        <a:accent3>
          <a:srgbClr val="FFFFFF"/>
        </a:accent3>
        <a:accent4>
          <a:srgbClr val="000000"/>
        </a:accent4>
        <a:accent5>
          <a:srgbClr val="FFE0AB"/>
        </a:accent5>
        <a:accent6>
          <a:srgbClr val="1C512A"/>
        </a:accent6>
        <a:hlink>
          <a:srgbClr val="0F2B8E"/>
        </a:hlink>
        <a:folHlink>
          <a:srgbClr val="4C14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250-2008-v1 2">
        <a:dk1>
          <a:srgbClr val="000000"/>
        </a:dk1>
        <a:lt1>
          <a:srgbClr val="FFFFFF"/>
        </a:lt1>
        <a:dk2>
          <a:srgbClr val="0F2B8E"/>
        </a:dk2>
        <a:lt2>
          <a:srgbClr val="000000"/>
        </a:lt2>
        <a:accent1>
          <a:srgbClr val="052B8E"/>
        </a:accent1>
        <a:accent2>
          <a:srgbClr val="EFB22D"/>
        </a:accent2>
        <a:accent3>
          <a:srgbClr val="FFFFFF"/>
        </a:accent3>
        <a:accent4>
          <a:srgbClr val="000000"/>
        </a:accent4>
        <a:accent5>
          <a:srgbClr val="AAACC6"/>
        </a:accent5>
        <a:accent6>
          <a:srgbClr val="D9A128"/>
        </a:accent6>
        <a:hlink>
          <a:srgbClr val="008000"/>
        </a:hlink>
        <a:folHlink>
          <a:srgbClr val="4C14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250-2008-v1 3">
        <a:dk1>
          <a:srgbClr val="000000"/>
        </a:dk1>
        <a:lt1>
          <a:srgbClr val="FFFFFF"/>
        </a:lt1>
        <a:dk2>
          <a:srgbClr val="0F2B8E"/>
        </a:dk2>
        <a:lt2>
          <a:srgbClr val="000000"/>
        </a:lt2>
        <a:accent1>
          <a:srgbClr val="052B8E"/>
        </a:accent1>
        <a:accent2>
          <a:srgbClr val="EFB22D"/>
        </a:accent2>
        <a:accent3>
          <a:srgbClr val="FFFFFF"/>
        </a:accent3>
        <a:accent4>
          <a:srgbClr val="000000"/>
        </a:accent4>
        <a:accent5>
          <a:srgbClr val="AAACC6"/>
        </a:accent5>
        <a:accent6>
          <a:srgbClr val="D9A128"/>
        </a:accent6>
        <a:hlink>
          <a:srgbClr val="4C145E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250-2008-v1 4">
        <a:dk1>
          <a:srgbClr val="000000"/>
        </a:dk1>
        <a:lt1>
          <a:srgbClr val="FFFFFF"/>
        </a:lt1>
        <a:dk2>
          <a:srgbClr val="0F2B8E"/>
        </a:dk2>
        <a:lt2>
          <a:srgbClr val="000000"/>
        </a:lt2>
        <a:accent1>
          <a:srgbClr val="052B8E"/>
        </a:accent1>
        <a:accent2>
          <a:srgbClr val="6E81BC"/>
        </a:accent2>
        <a:accent3>
          <a:srgbClr val="FFFFFF"/>
        </a:accent3>
        <a:accent4>
          <a:srgbClr val="000000"/>
        </a:accent4>
        <a:accent5>
          <a:srgbClr val="AAACC6"/>
        </a:accent5>
        <a:accent6>
          <a:srgbClr val="6374AA"/>
        </a:accent6>
        <a:hlink>
          <a:srgbClr val="D0D5E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250-2008-v1 5">
        <a:dk1>
          <a:srgbClr val="000000"/>
        </a:dk1>
        <a:lt1>
          <a:srgbClr val="FFFFFF"/>
        </a:lt1>
        <a:dk2>
          <a:srgbClr val="0F2B8E"/>
        </a:dk2>
        <a:lt2>
          <a:srgbClr val="000000"/>
        </a:lt2>
        <a:accent1>
          <a:srgbClr val="F38E29"/>
        </a:accent1>
        <a:accent2>
          <a:srgbClr val="FFC71E"/>
        </a:accent2>
        <a:accent3>
          <a:srgbClr val="FFFFFF"/>
        </a:accent3>
        <a:accent4>
          <a:srgbClr val="000000"/>
        </a:accent4>
        <a:accent5>
          <a:srgbClr val="F8C6AC"/>
        </a:accent5>
        <a:accent6>
          <a:srgbClr val="E7B41A"/>
        </a:accent6>
        <a:hlink>
          <a:srgbClr val="FFDC6D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PIP.potx" id="{6A969E38-81BC-472F-969B-4EC288044E50}" vid="{074FBE35-DBF9-4165-8173-D6B9F5225A98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</Words>
  <Application>Microsoft Office PowerPoint</Application>
  <PresentationFormat>Breitbild</PresentationFormat>
  <Paragraphs>90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</vt:lpstr>
      <vt:lpstr>blank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Requirement Abstraction Levels</vt:lpstr>
      <vt:lpstr>Review Process</vt:lpstr>
      <vt:lpstr>Metriken von Requirements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Ould Aly Extern, Isselmou</dc:creator>
  <cp:lastModifiedBy>isselmou</cp:lastModifiedBy>
  <cp:revision>61</cp:revision>
  <dcterms:created xsi:type="dcterms:W3CDTF">2020-05-18T16:16:04Z</dcterms:created>
  <dcterms:modified xsi:type="dcterms:W3CDTF">2021-09-04T18:33:03Z</dcterms:modified>
</cp:coreProperties>
</file>